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00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673F4-C2AD-4155-AAA9-F7EB75287DC5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370C9-3BA2-4AE6-82A9-6B2BA5A4F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70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200" b="1" dirty="0">
                <a:ea typeface="ＭＳ Ｐゴシック" panose="020B0600070205080204" pitchFamily="34" charset="-128"/>
              </a:rPr>
              <a:t>Lead: Susan </a:t>
            </a:r>
          </a:p>
          <a:p>
            <a:endParaRPr lang="en-US" altLang="en-US" sz="1200" b="1" dirty="0">
              <a:ea typeface="ＭＳ Ｐゴシック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46950">
              <a:defRPr/>
            </a:pPr>
            <a:fld id="{DFE7EE36-6BF2-5B46-8FD2-3EE578C49BB1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46950">
                <a:defRPr/>
              </a:pPr>
              <a:t>1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0919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BAAEC-18A3-49E3-849E-97F42D76D8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CCFAF7-722A-4950-A198-379D26E18B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C6740A-8DC4-4EDF-8B0C-38AC463A1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EA4C-4201-43A9-B0AD-58BED283DCE6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0EF50-C462-4184-B379-9B5B79464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FA835-79C0-46A5-8E9A-5C0C91522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25DE-6A05-47F5-A01A-CF05B9DE5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79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512E4-E968-4905-AE69-DD3213BF0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CC0F35-0D39-40B3-8A26-8815E4D8A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64C7C4-128F-42B6-96BF-809940E46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EA4C-4201-43A9-B0AD-58BED283DCE6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720F9-0BE3-43A4-A02B-E2C9F3CFA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E6192-2E04-4221-9D9B-4D5ED3126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25DE-6A05-47F5-A01A-CF05B9DE5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6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1C3C7F-F675-4412-BFA5-26148C9DA9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23E54C-F954-4CAB-B2CC-BC7C04750D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8C7F9-5D86-4BEE-B283-DE47842F5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EA4C-4201-43A9-B0AD-58BED283DCE6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956CF-A0C1-4594-B971-195E0D157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C6CC2-567C-45DA-8FD6-276084785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25DE-6A05-47F5-A01A-CF05B9DE5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1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69725-14A3-4BB5-B2D0-DF2D09B02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16AA2-9B6E-46CD-B032-051A2A375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85691-05BE-4B34-9243-1BAFAA229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EA4C-4201-43A9-B0AD-58BED283DCE6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F9C25-9EC7-485B-851A-B62908334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C4AE1-C52C-456E-A9B4-A067F68B5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25DE-6A05-47F5-A01A-CF05B9DE5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08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D75C9-2A37-410D-B457-7370EDE23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791D4A-53C3-424E-808C-4A78A78F96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0FB1A-7E43-4967-90A4-D334B8229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EA4C-4201-43A9-B0AD-58BED283DCE6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2387D-05D7-4173-A2D3-5855BACDC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BCD1E-867F-464F-A49C-D43C6EC19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25DE-6A05-47F5-A01A-CF05B9DE5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541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F711E-ED41-4A97-9F9A-7B10D8AF0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D6111-1DB4-41F4-A584-E9C5F1DB9E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F2AA05-E5CD-4928-A99B-662FD963E8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A13953-1F94-4933-9ABD-0B4B71A60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EA4C-4201-43A9-B0AD-58BED283DCE6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5C6743-2C5D-4699-9238-2BE04FDD0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B31C0B-1D3C-42EA-B443-CCB004E48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25DE-6A05-47F5-A01A-CF05B9DE5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7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C38D0-0DDA-43C2-AC21-1A7964333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555430-89F7-41FD-974D-844BFF8D02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6F0A10-C42C-4D76-8288-491DA3F145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4D22E9-55BA-469A-B6C0-9448DC9FC7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2C83B6-DA7B-4165-8DD6-2066F4AE3C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863900-33CC-4FEF-9A03-9E80C69DD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EA4C-4201-43A9-B0AD-58BED283DCE6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191A46-8265-4A19-A218-E7CA51530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5574F5-9B83-4281-B36A-9238DA775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25DE-6A05-47F5-A01A-CF05B9DE5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857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7C79E-E853-40D9-A8D1-121F913DA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69D7F4-A64E-421C-9D06-EB6276097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EA4C-4201-43A9-B0AD-58BED283DCE6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FB64FE-1C60-4AC8-B5D6-FB5F86192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02C606-0234-44D2-93FA-D33CB5A15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25DE-6A05-47F5-A01A-CF05B9DE5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2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B9D975-8F6D-4130-AB03-C5A0C6A5B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EA4C-4201-43A9-B0AD-58BED283DCE6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40E879-74F1-4C27-811D-A9E3E914A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889537-B79F-45E2-A84B-56C37E7B4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25DE-6A05-47F5-A01A-CF05B9DE5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76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15C2B-4C29-425B-BD2A-432D74F73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3A866-FF37-4ACF-A635-94BFC335A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D1928C-B851-4046-82BA-F878BFEEB6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67BCCC-D23A-473A-BCC6-6B81ADFF3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EA4C-4201-43A9-B0AD-58BED283DCE6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F232C0-26FF-4AEF-A3C3-711880948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636E6D-0307-4161-9798-547F67CE7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25DE-6A05-47F5-A01A-CF05B9DE5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610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8D51C-3C20-4B19-890E-F55E94AB2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66AF06-ED08-42E5-B774-005D292BB1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458F46-65BF-41BE-B9A9-303C6864EF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E94070-D1B4-41E3-BAB9-4FEFCBD14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EA4C-4201-43A9-B0AD-58BED283DCE6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2D8C2E-993A-4A82-92ED-58DB4DF5C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7BCC3E-8DEE-4FC6-85B5-E80881737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25DE-6A05-47F5-A01A-CF05B9DE5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25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D6FF09-3C7D-4E40-8056-FA45756E8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8FD3EA-63B1-4F9B-9370-B046C5A3D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8BBEDE-122E-4E6E-A86A-DD7F016169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3EA4C-4201-43A9-B0AD-58BED283DCE6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82BC5-B853-4851-A3AD-30E01B933D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5B4B1-E7F6-41FB-876D-D18831D7B2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E25DE-6A05-47F5-A01A-CF05B9DE5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837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34797"/>
            <a:ext cx="12192000" cy="764498"/>
          </a:xfrm>
          <a:prstGeom prst="rect">
            <a:avLst/>
          </a:prstGeom>
          <a:solidFill>
            <a:srgbClr val="003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A5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6002982" y="1696018"/>
            <a:ext cx="2655748" cy="1949826"/>
            <a:chOff x="-2151931" y="-1242915"/>
            <a:chExt cx="2655748" cy="1306831"/>
          </a:xfrm>
        </p:grpSpPr>
        <p:sp>
          <p:nvSpPr>
            <p:cNvPr id="10" name="Rectangle 9"/>
            <p:cNvSpPr/>
            <p:nvPr/>
          </p:nvSpPr>
          <p:spPr>
            <a:xfrm>
              <a:off x="-2151931" y="-1242915"/>
              <a:ext cx="2655748" cy="1289808"/>
            </a:xfrm>
            <a:prstGeom prst="rect">
              <a:avLst/>
            </a:prstGeom>
            <a:solidFill>
              <a:srgbClr val="D7DF21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-2151931" y="-1225892"/>
              <a:ext cx="2655748" cy="12898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t" anchorCtr="0">
              <a:noAutofit/>
            </a:bodyPr>
            <a:lstStyle/>
            <a:p>
              <a:pPr marL="0" marR="0" lvl="0" indent="0" algn="l" defTabSz="8890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3A5D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Establish ACRP as the Leader in CRP Workforce Innovation</a:t>
              </a:r>
            </a:p>
          </p:txBody>
        </p:sp>
      </p:grpSp>
      <p:sp>
        <p:nvSpPr>
          <p:cNvPr id="24" name="Rectangle 23"/>
          <p:cNvSpPr/>
          <p:nvPr/>
        </p:nvSpPr>
        <p:spPr>
          <a:xfrm>
            <a:off x="3267380" y="1687293"/>
            <a:ext cx="2655748" cy="1924425"/>
          </a:xfrm>
          <a:prstGeom prst="rect">
            <a:avLst/>
          </a:prstGeom>
          <a:solidFill>
            <a:srgbClr val="0F75BC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42240" tIns="81280" rIns="142240" bIns="81280" numCol="1" spcCol="1270" anchor="t" anchorCtr="0">
            <a:noAutofit/>
          </a:bodyPr>
          <a:lstStyle/>
          <a:p>
            <a:pPr marL="0" marR="0" lvl="0" indent="0" algn="l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Ensure a Delightful Member &amp;  Certificant Experience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875817" y="1698250"/>
            <a:ext cx="2619354" cy="1924425"/>
            <a:chOff x="3058102" y="133631"/>
            <a:chExt cx="2655748" cy="1847381"/>
          </a:xfrm>
          <a:solidFill>
            <a:srgbClr val="0A9443"/>
          </a:solidFill>
        </p:grpSpPr>
        <p:sp>
          <p:nvSpPr>
            <p:cNvPr id="26" name="Rectangle 25"/>
            <p:cNvSpPr/>
            <p:nvPr/>
          </p:nvSpPr>
          <p:spPr>
            <a:xfrm>
              <a:off x="3058102" y="133631"/>
              <a:ext cx="2655748" cy="1847381"/>
            </a:xfrm>
            <a:prstGeom prst="rect">
              <a:avLst/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3058102" y="133631"/>
              <a:ext cx="2655748" cy="184738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t" anchorCtr="0">
              <a:noAutofit/>
            </a:bodyPr>
            <a:lstStyle/>
            <a:p>
              <a:pPr marL="0" marR="0" lvl="0" indent="0" algn="l" defTabSz="8890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Ensure ACRP Staff are Happy &amp; Growing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82729" y="1678629"/>
            <a:ext cx="2655748" cy="1910731"/>
            <a:chOff x="9087075" y="83905"/>
            <a:chExt cx="2655748" cy="2011442"/>
          </a:xfrm>
        </p:grpSpPr>
        <p:sp>
          <p:nvSpPr>
            <p:cNvPr id="35" name="Rectangle 34"/>
            <p:cNvSpPr/>
            <p:nvPr/>
          </p:nvSpPr>
          <p:spPr>
            <a:xfrm>
              <a:off x="9087075" y="83905"/>
              <a:ext cx="2655748" cy="2011442"/>
            </a:xfrm>
            <a:prstGeom prst="rect">
              <a:avLst/>
            </a:prstGeom>
            <a:solidFill>
              <a:srgbClr val="0F75BC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Rectangle 35"/>
            <p:cNvSpPr/>
            <p:nvPr/>
          </p:nvSpPr>
          <p:spPr>
            <a:xfrm>
              <a:off x="9087075" y="83905"/>
              <a:ext cx="2655748" cy="2011442"/>
            </a:xfrm>
            <a:prstGeom prst="rect">
              <a:avLst/>
            </a:prstGeom>
            <a:solidFill>
              <a:srgbClr val="003A5D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t" anchorCtr="0">
              <a:noAutofit/>
            </a:bodyPr>
            <a:lstStyle/>
            <a:p>
              <a:pPr marL="0" marR="0" lvl="0" indent="0" algn="l" defTabSz="8890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Maintain </a:t>
              </a:r>
              <a:r>
                <a:rPr kumimoji="0" lang="en-US" sz="240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Financial Stability &amp; Ensure Association Sustainability</a:t>
              </a:r>
            </a:p>
          </p:txBody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E1543FEB-4F48-4CB4-9294-3CCC9107724B}"/>
              </a:ext>
            </a:extLst>
          </p:cNvPr>
          <p:cNvSpPr/>
          <p:nvPr/>
        </p:nvSpPr>
        <p:spPr>
          <a:xfrm>
            <a:off x="6002982" y="4124969"/>
            <a:ext cx="2655748" cy="20192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42240" tIns="81280" rIns="142240" bIns="81280" numCol="1" spcCol="1270" anchor="t" anchorCtr="0">
            <a:noAutofit/>
          </a:bodyPr>
          <a:lstStyle/>
          <a:p>
            <a:pPr marL="0" marR="0" lvl="0" indent="0" algn="l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3A5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FDE2771-DB65-4B69-B30A-09CE846EB4C5}"/>
              </a:ext>
            </a:extLst>
          </p:cNvPr>
          <p:cNvSpPr/>
          <p:nvPr/>
        </p:nvSpPr>
        <p:spPr>
          <a:xfrm>
            <a:off x="3267380" y="4108999"/>
            <a:ext cx="2505075" cy="2019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rgbClr val="003A5D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A68DD0-4A79-45C5-B2D0-373709C9A4A9}"/>
              </a:ext>
            </a:extLst>
          </p:cNvPr>
          <p:cNvSpPr txBox="1"/>
          <p:nvPr/>
        </p:nvSpPr>
        <p:spPr>
          <a:xfrm>
            <a:off x="3346252" y="4155044"/>
            <a:ext cx="2222342" cy="18697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12713" marR="0" lvl="0" indent="-112713" algn="l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A5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Reinforce ACRP </a:t>
            </a:r>
            <a:r>
              <a:rPr lang="en-US" sz="1400" dirty="0">
                <a:solidFill>
                  <a:srgbClr val="003A5D"/>
                </a:solidFill>
                <a:latin typeface="Calibri" panose="020F0502020204030204"/>
              </a:rPr>
              <a:t>value proposition for membership and Certification</a:t>
            </a:r>
          </a:p>
          <a:p>
            <a:pPr marL="112713" marR="0" lvl="0" indent="-112713" algn="l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A5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Move from transactional to community connection</a:t>
            </a:r>
          </a:p>
          <a:p>
            <a:pPr marL="112713" marR="0" lvl="0" indent="-112713" algn="l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A5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Successful Conference</a:t>
            </a:r>
          </a:p>
          <a:p>
            <a:pPr marL="112713" marR="0" lvl="0" indent="-112713" algn="l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400" dirty="0">
                <a:solidFill>
                  <a:srgbClr val="003A5D"/>
                </a:solidFill>
                <a:latin typeface="Calibri" panose="020F0502020204030204"/>
              </a:rPr>
              <a:t>AMS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3A5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FC3CDBD-A77C-4ED9-9D47-51E9832357FD}"/>
              </a:ext>
            </a:extLst>
          </p:cNvPr>
          <p:cNvSpPr/>
          <p:nvPr/>
        </p:nvSpPr>
        <p:spPr>
          <a:xfrm>
            <a:off x="482729" y="4108999"/>
            <a:ext cx="2554124" cy="2019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rgbClr val="003A5D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EDC1F4-9192-433A-AE75-2AB3DD791E5A}"/>
              </a:ext>
            </a:extLst>
          </p:cNvPr>
          <p:cNvSpPr txBox="1"/>
          <p:nvPr/>
        </p:nvSpPr>
        <p:spPr>
          <a:xfrm>
            <a:off x="554371" y="4183588"/>
            <a:ext cx="2443927" cy="14819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12713" marR="0" lvl="0" indent="-112713" algn="l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A5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Monitor financials; deliver on budget</a:t>
            </a:r>
          </a:p>
          <a:p>
            <a:pPr marL="112713" marR="0" lvl="0" indent="-112713" algn="l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A5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Good business management accounting practices</a:t>
            </a:r>
          </a:p>
          <a:p>
            <a:pPr marL="112713" marR="0" lvl="0" indent="-112713" algn="l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400" dirty="0">
                <a:solidFill>
                  <a:srgbClr val="003A5D"/>
                </a:solidFill>
                <a:latin typeface="Calibri" panose="020F0502020204030204"/>
              </a:rPr>
              <a:t>2020/21 audit </a:t>
            </a:r>
          </a:p>
          <a:p>
            <a:pPr marL="112713" marR="0" lvl="0" indent="-112713" algn="l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400" dirty="0">
                <a:solidFill>
                  <a:srgbClr val="003A5D"/>
                </a:solidFill>
                <a:latin typeface="Calibri" panose="020F0502020204030204"/>
              </a:rPr>
              <a:t>Strategic planning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BF87218-CEC4-4CE6-9451-D91FEBD079EC}"/>
              </a:ext>
            </a:extLst>
          </p:cNvPr>
          <p:cNvSpPr/>
          <p:nvPr/>
        </p:nvSpPr>
        <p:spPr>
          <a:xfrm>
            <a:off x="8889257" y="4124970"/>
            <a:ext cx="2655748" cy="20192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42240" tIns="81280" rIns="142240" bIns="81280" numCol="1" spcCol="1270" anchor="t" anchorCtr="0">
            <a:noAutofit/>
          </a:bodyPr>
          <a:lstStyle/>
          <a:p>
            <a:pPr marL="112713" marR="0" lvl="0" indent="-112713" algn="l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400" dirty="0">
                <a:solidFill>
                  <a:srgbClr val="003A5D"/>
                </a:solidFill>
                <a:latin typeface="Calibri" panose="020F0502020204030204"/>
              </a:rPr>
              <a:t>Support </a:t>
            </a:r>
            <a:r>
              <a:rPr lang="en-US" sz="1400" dirty="0">
                <a:solidFill>
                  <a:srgbClr val="003A5D"/>
                </a:solidFill>
                <a:latin typeface="Calibri" panose="020F0502020204030204"/>
                <a:sym typeface="Wingdings" panose="05000000000000000000" pitchFamily="2" charset="2"/>
              </a:rPr>
              <a:t>Remote Working</a:t>
            </a:r>
          </a:p>
          <a:p>
            <a:pPr marL="112713" marR="0" lvl="0" indent="-112713" algn="l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400" dirty="0">
                <a:solidFill>
                  <a:srgbClr val="003A5D"/>
                </a:solidFill>
                <a:latin typeface="Calibri" panose="020F0502020204030204"/>
                <a:sym typeface="Wingdings" panose="05000000000000000000" pitchFamily="2" charset="2"/>
              </a:rPr>
              <a:t>Growth &amp; Development Opptys</a:t>
            </a:r>
            <a:endParaRPr lang="en-US" sz="1400" dirty="0">
              <a:solidFill>
                <a:srgbClr val="003A5D"/>
              </a:solidFill>
              <a:latin typeface="Calibri" panose="020F0502020204030204"/>
            </a:endParaRPr>
          </a:p>
          <a:p>
            <a:pPr marL="0" marR="0" lvl="0" indent="0" algn="l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3A5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3AB485-7131-402F-8557-F1B971E280F2}"/>
              </a:ext>
            </a:extLst>
          </p:cNvPr>
          <p:cNvSpPr txBox="1"/>
          <p:nvPr/>
        </p:nvSpPr>
        <p:spPr>
          <a:xfrm>
            <a:off x="6095999" y="4155044"/>
            <a:ext cx="2438723" cy="10187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12713" marR="0" lvl="0" indent="-112713" algn="l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400" dirty="0">
                <a:solidFill>
                  <a:srgbClr val="003A5D"/>
                </a:solidFill>
                <a:latin typeface="Calibri" panose="020F0502020204030204"/>
              </a:rPr>
              <a:t>Evolve PWA</a:t>
            </a:r>
          </a:p>
          <a:p>
            <a:pPr marL="112713" marR="0" lvl="0" indent="-112713" algn="l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A5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Further Develop B2B </a:t>
            </a:r>
            <a:r>
              <a:rPr lang="en-US" sz="1400" dirty="0">
                <a:solidFill>
                  <a:srgbClr val="003A5D"/>
                </a:solidFill>
                <a:latin typeface="Calibri" panose="020F0502020204030204"/>
              </a:rPr>
              <a:t>Programs</a:t>
            </a:r>
          </a:p>
          <a:p>
            <a:pPr marL="112713" marR="0" lvl="0" indent="-112713" algn="l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A5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Continue Strategic Alliances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092B14E-7A5E-4268-AE44-6A0A5F1CA1EA}"/>
              </a:ext>
            </a:extLst>
          </p:cNvPr>
          <p:cNvSpPr txBox="1"/>
          <p:nvPr/>
        </p:nvSpPr>
        <p:spPr>
          <a:xfrm>
            <a:off x="8284230" y="128956"/>
            <a:ext cx="38025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ACRP 2022 Goals</a:t>
            </a:r>
          </a:p>
        </p:txBody>
      </p:sp>
    </p:spTree>
    <p:extLst>
      <p:ext uri="{BB962C8B-B14F-4D97-AF65-F5344CB8AC3E}">
        <p14:creationId xmlns:p14="http://schemas.microsoft.com/office/powerpoint/2010/main" val="1611617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A6E438E9724B438CFC7532B405F4C4" ma:contentTypeVersion="12" ma:contentTypeDescription="Create a new document." ma:contentTypeScope="" ma:versionID="b30a6fa318d17f467d019eea319850ec">
  <xsd:schema xmlns:xsd="http://www.w3.org/2001/XMLSchema" xmlns:xs="http://www.w3.org/2001/XMLSchema" xmlns:p="http://schemas.microsoft.com/office/2006/metadata/properties" xmlns:ns2="5189f038-7e05-4796-948c-3a5198f91527" xmlns:ns3="2cf4b89b-9353-43e9-8eaa-ab698a46f443" targetNamespace="http://schemas.microsoft.com/office/2006/metadata/properties" ma:root="true" ma:fieldsID="73c19d98ba6bee9b07eb71b45dc6390f" ns2:_="" ns3:_="">
    <xsd:import namespace="5189f038-7e05-4796-948c-3a5198f91527"/>
    <xsd:import namespace="2cf4b89b-9353-43e9-8eaa-ab698a46f44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89f038-7e05-4796-948c-3a5198f9152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f4b89b-9353-43e9-8eaa-ab698a46f4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168D02E-5772-49E7-8A91-EC6AD087984D}"/>
</file>

<file path=customXml/itemProps2.xml><?xml version="1.0" encoding="utf-8"?>
<ds:datastoreItem xmlns:ds="http://schemas.openxmlformats.org/officeDocument/2006/customXml" ds:itemID="{505037C4-8A9D-40CF-B044-24DE531C848D}"/>
</file>

<file path=customXml/itemProps3.xml><?xml version="1.0" encoding="utf-8"?>
<ds:datastoreItem xmlns:ds="http://schemas.openxmlformats.org/officeDocument/2006/customXml" ds:itemID="{03024B7A-45B9-4805-96D3-138B19F1665A}"/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86</Words>
  <Application>Microsoft Office PowerPoint</Application>
  <PresentationFormat>Widescreen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Christy Herz</dc:creator>
  <cp:lastModifiedBy>Christy Herz</cp:lastModifiedBy>
  <cp:revision>1</cp:revision>
  <dcterms:created xsi:type="dcterms:W3CDTF">2022-01-17T19:41:58Z</dcterms:created>
  <dcterms:modified xsi:type="dcterms:W3CDTF">2022-01-17T19:45:22Z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0x01010055A6E438E9724B438CFC7532B405F4C4</vt:lpwstr>
  </property>
</Properties>
</file>